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358" r:id="rId3"/>
    <p:sldId id="365" r:id="rId4"/>
    <p:sldId id="366" r:id="rId5"/>
    <p:sldId id="425" r:id="rId6"/>
    <p:sldId id="329" r:id="rId7"/>
    <p:sldId id="426" r:id="rId8"/>
    <p:sldId id="385" r:id="rId9"/>
    <p:sldId id="386" r:id="rId10"/>
    <p:sldId id="387" r:id="rId11"/>
    <p:sldId id="388" r:id="rId12"/>
    <p:sldId id="318" r:id="rId13"/>
    <p:sldId id="319" r:id="rId14"/>
    <p:sldId id="452" r:id="rId15"/>
    <p:sldId id="453" r:id="rId16"/>
    <p:sldId id="390" r:id="rId17"/>
    <p:sldId id="427" r:id="rId18"/>
    <p:sldId id="428" r:id="rId19"/>
    <p:sldId id="391" r:id="rId20"/>
    <p:sldId id="273" r:id="rId21"/>
    <p:sldId id="299" r:id="rId23"/>
    <p:sldId id="429" r:id="rId24"/>
    <p:sldId id="321" r:id="rId25"/>
    <p:sldId id="392" r:id="rId26"/>
    <p:sldId id="323" r:id="rId27"/>
    <p:sldId id="445" r:id="rId28"/>
    <p:sldId id="449" r:id="rId29"/>
    <p:sldId id="357" r:id="rId30"/>
  </p:sldIdLst>
  <p:sldSz cx="12192000" cy="6858000"/>
  <p:notesSz cx="6858000" cy="9144000"/>
  <p:embeddedFontLst>
    <p:embeddedFont>
      <p:font typeface="方正兰亭纤黑_GBK" panose="02000000000000000000" charset="0"/>
      <p:regular r:id="rId34"/>
    </p:embeddedFont>
    <p:embeddedFont>
      <p:font typeface="冬青黑体简体中文 W3" panose="020B0300000000000000"/>
      <p:regular r:id="rId35"/>
    </p:embeddedFont>
    <p:embeddedFont>
      <p:font typeface="Calibri" panose="020F0502020204030204" charset="0"/>
      <p:regular r:id="rId36"/>
      <p:bold r:id="rId37"/>
      <p:italic r:id="rId38"/>
      <p:boldItalic r:id="rId39"/>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190"/>
        <p:guide orient="horz" pos="1956"/>
        <p:guide orient="horz" pos="1672"/>
        <p:guide orient="horz" pos="3770"/>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250" y="4681538"/>
            <a:ext cx="1585913" cy="1649412"/>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31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验收标准</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6" name="组合 65"/>
          <p:cNvGrpSpPr/>
          <p:nvPr/>
        </p:nvGrpSpPr>
        <p:grpSpPr>
          <a:xfrm>
            <a:off x="10817225" y="1354138"/>
            <a:ext cx="911225" cy="1125537"/>
            <a:chOff x="3272771" y="3164311"/>
            <a:chExt cx="472326" cy="472326"/>
          </a:xfrm>
        </p:grpSpPr>
        <p:sp>
          <p:nvSpPr>
            <p:cNvPr id="13317" name="Oval 60"/>
            <p:cNvSpPr/>
            <p:nvPr/>
          </p:nvSpPr>
          <p:spPr>
            <a:xfrm>
              <a:off x="3272771" y="3164311"/>
              <a:ext cx="472326" cy="472326"/>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18" name="Oval 61"/>
            <p:cNvSpPr/>
            <p:nvPr/>
          </p:nvSpPr>
          <p:spPr>
            <a:xfrm>
              <a:off x="3478602" y="3369058"/>
              <a:ext cx="61749" cy="61749"/>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19" name="Oval 62"/>
            <p:cNvSpPr/>
            <p:nvPr/>
          </p:nvSpPr>
          <p:spPr>
            <a:xfrm>
              <a:off x="3416853" y="3451390"/>
              <a:ext cx="41166" cy="41166"/>
            </a:xfrm>
            <a:prstGeom prst="ellipse">
              <a:avLst/>
            </a:prstGeom>
            <a:noFill/>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0" name="Line 63"/>
            <p:cNvSpPr/>
            <p:nvPr/>
          </p:nvSpPr>
          <p:spPr>
            <a:xfrm flipV="1">
              <a:off x="3531684" y="3287809"/>
              <a:ext cx="89915" cy="89915"/>
            </a:xfrm>
            <a:prstGeom prst="line">
              <a:avLst/>
            </a:prstGeom>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1" name="Line 64"/>
            <p:cNvSpPr/>
            <p:nvPr/>
          </p:nvSpPr>
          <p:spPr>
            <a:xfrm flipV="1">
              <a:off x="3458019" y="3421057"/>
              <a:ext cx="30333" cy="30333"/>
            </a:xfrm>
            <a:prstGeom prst="line">
              <a:avLst/>
            </a:prstGeom>
            <a:ln w="30163" cap="rnd" cmpd="sng">
              <a:solidFill>
                <a:srgbClr val="3EA9D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3322" name="Freeform 65"/>
            <p:cNvSpPr/>
            <p:nvPr/>
          </p:nvSpPr>
          <p:spPr>
            <a:xfrm>
              <a:off x="3488352" y="3226060"/>
              <a:ext cx="41166" cy="20583"/>
            </a:xfrm>
            <a:custGeom>
              <a:avLst/>
              <a:gdLst/>
              <a:ahLst/>
              <a:cxnLst>
                <a:cxn ang="0">
                  <a:pos x="41166" y="20583"/>
                </a:cxn>
                <a:cxn ang="0">
                  <a:pos x="20583" y="0"/>
                </a:cxn>
                <a:cxn ang="0">
                  <a:pos x="0" y="20583"/>
                </a:cxn>
              </a:cxnLst>
              <a:pathLst>
                <a:path w="38" h="19">
                  <a:moveTo>
                    <a:pt x="38" y="19"/>
                  </a:moveTo>
                  <a:lnTo>
                    <a:pt x="19" y="0"/>
                  </a:lnTo>
                  <a:lnTo>
                    <a:pt x="0" y="19"/>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3" name="Freeform 66"/>
            <p:cNvSpPr/>
            <p:nvPr/>
          </p:nvSpPr>
          <p:spPr>
            <a:xfrm>
              <a:off x="3488352" y="3554305"/>
              <a:ext cx="41166" cy="20583"/>
            </a:xfrm>
            <a:custGeom>
              <a:avLst/>
              <a:gdLst/>
              <a:ahLst/>
              <a:cxnLst>
                <a:cxn ang="0">
                  <a:pos x="0" y="0"/>
                </a:cxn>
                <a:cxn ang="0">
                  <a:pos x="20583" y="20583"/>
                </a:cxn>
                <a:cxn ang="0">
                  <a:pos x="41166" y="0"/>
                </a:cxn>
              </a:cxnLst>
              <a:pathLst>
                <a:path w="38" h="19">
                  <a:moveTo>
                    <a:pt x="0" y="0"/>
                  </a:moveTo>
                  <a:lnTo>
                    <a:pt x="19" y="19"/>
                  </a:lnTo>
                  <a:lnTo>
                    <a:pt x="38" y="0"/>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4" name="Freeform 67"/>
            <p:cNvSpPr/>
            <p:nvPr/>
          </p:nvSpPr>
          <p:spPr>
            <a:xfrm>
              <a:off x="3662766" y="3379891"/>
              <a:ext cx="20583" cy="41166"/>
            </a:xfrm>
            <a:custGeom>
              <a:avLst/>
              <a:gdLst/>
              <a:ahLst/>
              <a:cxnLst>
                <a:cxn ang="0">
                  <a:pos x="0" y="41166"/>
                </a:cxn>
                <a:cxn ang="0">
                  <a:pos x="20583" y="20583"/>
                </a:cxn>
                <a:cxn ang="0">
                  <a:pos x="0" y="0"/>
                </a:cxn>
              </a:cxnLst>
              <a:pathLst>
                <a:path w="19" h="38">
                  <a:moveTo>
                    <a:pt x="0" y="38"/>
                  </a:moveTo>
                  <a:lnTo>
                    <a:pt x="19" y="19"/>
                  </a:lnTo>
                  <a:lnTo>
                    <a:pt x="0" y="0"/>
                  </a:lnTo>
                </a:path>
              </a:pathLst>
            </a:custGeom>
            <a:noFill/>
            <a:ln w="30163" cap="rnd" cmpd="sng">
              <a:solidFill>
                <a:srgbClr val="3EA9D3"/>
              </a:solidFill>
              <a:prstDash val="solid"/>
              <a:round/>
              <a:headEnd type="none" w="med" len="med"/>
              <a:tailEnd type="none" w="med" len="med"/>
            </a:ln>
          </p:spPr>
          <p:txBody>
            <a:bodyPr/>
            <a:p>
              <a:endParaRPr lang="zh-CN" altLang="en-US"/>
            </a:p>
          </p:txBody>
        </p:sp>
        <p:sp>
          <p:nvSpPr>
            <p:cNvPr id="13325" name="Freeform 68"/>
            <p:cNvSpPr/>
            <p:nvPr/>
          </p:nvSpPr>
          <p:spPr>
            <a:xfrm>
              <a:off x="3334521" y="3379891"/>
              <a:ext cx="20583" cy="41166"/>
            </a:xfrm>
            <a:custGeom>
              <a:avLst/>
              <a:gdLst/>
              <a:ahLst/>
              <a:cxnLst>
                <a:cxn ang="0">
                  <a:pos x="20583" y="0"/>
                </a:cxn>
                <a:cxn ang="0">
                  <a:pos x="0" y="20583"/>
                </a:cxn>
                <a:cxn ang="0">
                  <a:pos x="20583" y="41166"/>
                </a:cxn>
              </a:cxnLst>
              <a:pathLst>
                <a:path w="19" h="38">
                  <a:moveTo>
                    <a:pt x="19" y="0"/>
                  </a:moveTo>
                  <a:lnTo>
                    <a:pt x="0" y="19"/>
                  </a:lnTo>
                  <a:lnTo>
                    <a:pt x="19" y="38"/>
                  </a:lnTo>
                </a:path>
              </a:pathLst>
            </a:custGeom>
            <a:noFill/>
            <a:ln w="30163" cap="rnd" cmpd="sng">
              <a:solidFill>
                <a:srgbClr val="3EA9D3"/>
              </a:solidFill>
              <a:prstDash val="solid"/>
              <a:round/>
              <a:headEnd type="none" w="med" len="med"/>
              <a:tailEnd type="none" w="med" len="med"/>
            </a:ln>
          </p:spPr>
          <p:txBody>
            <a:bodyPr/>
            <a:p>
              <a:endParaRPr lang="zh-CN" altLang="en-US"/>
            </a:p>
          </p:txBody>
        </p:sp>
      </p:grpSp>
      <p:sp>
        <p:nvSpPr>
          <p:cNvPr id="4" name="文本框 3"/>
          <p:cNvSpPr txBox="1"/>
          <p:nvPr/>
        </p:nvSpPr>
        <p:spPr>
          <a:xfrm>
            <a:off x="1203325" y="769938"/>
            <a:ext cx="3975100" cy="731838"/>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验收标准</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sp>
        <p:nvSpPr>
          <p:cNvPr id="5" name="文本框 4"/>
          <p:cNvSpPr txBox="1"/>
          <p:nvPr/>
        </p:nvSpPr>
        <p:spPr>
          <a:xfrm>
            <a:off x="1203325" y="1420813"/>
            <a:ext cx="10406063" cy="5367338"/>
          </a:xfrm>
          <a:prstGeom prst="rect">
            <a:avLst/>
          </a:prstGeom>
          <a:noFill/>
        </p:spPr>
        <p:txBody>
          <a:bodyPr wrap="square" rtlCol="0">
            <a:spAutoFit/>
          </a:bodyPr>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(1)系统验收标准</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1) 测试用例不通过数的比例&lt;1%；</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2) 功能齐全且不存在导致用户的工作不能完成的错误；</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3) 用户界面方面不存在的问题导致用户的工作不能顺利进行的错误；</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4) 所有提交的错误、异常都得到改正。</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5）良好的用户体验。</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(2)文件验收标准 </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各个文档都应满足ISO相关标准。</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(3)服务验收标准 </a:t>
            </a:r>
            <a:endParaRPr lang="zh-CN" altLang="en-US"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	按时交付系统，并提供必要的软件安装、环境搭建、用户培训、免费维护一年等服务。</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50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
                                          </p:val>
                                        </p:tav>
                                        <p:tav tm="100000">
                                          <p:val>
                                            <p:strVal val="#ppt_x"/>
                                          </p:val>
                                        </p:tav>
                                      </p:tavLst>
                                    </p:anim>
                                    <p:anim calcmode="lin" valueType="num">
                                      <p:cBhvr>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工作任务分解</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584200" y="1096963"/>
          <a:ext cx="11268075" cy="4851400"/>
        </p:xfrm>
        <a:graphic>
          <a:graphicData uri="http://schemas.openxmlformats.org/drawingml/2006/table">
            <a:tbl>
              <a:tblPr firstRow="1" bandRow="1">
                <a:tableStyleId>{5940675A-B579-460E-94D1-54222C63F5DA}</a:tableStyleId>
              </a:tblPr>
              <a:tblGrid>
                <a:gridCol w="1951990"/>
                <a:gridCol w="1985645"/>
                <a:gridCol w="7329170"/>
              </a:tblGrid>
              <a:tr h="2374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日期段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描述</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965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2017-10-23——2017-12-23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在到达本阶段结束时会产生本项目的第一个里程碑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已被开发并得到客户确认</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2748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设计阶段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2017-12-24——2018-01-06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在到达本阶段结束时会产生本项目的第二个里程碑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构架阶段里程碑，里程碑到达有如下标志：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数据库设计已被开发并通过评审</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系统技术解决方案已得到确定</a:t>
                      </a: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产品和产品组件的设计已得到验证</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8935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编码阶段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2017-12-31——2018-01-13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在到达本阶段结束时会产生本项目的第三个里程碑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产品已经实现并且通过测试</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用户支持文档已被开发并通过测试</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96456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部署阶段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2018-01-14——2018-01-20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在到达本阶段结束时会产生本项目的第四个里程碑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部署阶段里程碑，里程碑到达有如下标志：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产品已被部署到目标组织并且得到客户验收</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更改需求；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风险控制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992505" y="929005"/>
            <a:ext cx="10727690" cy="6000750"/>
          </a:xfrm>
          <a:prstGeom prst="rect">
            <a:avLst/>
          </a:prstGeom>
          <a:noFill/>
          <a:ln w="9525">
            <a:noFill/>
          </a:ln>
        </p:spPr>
        <p:txBody>
          <a:bodyPr wrap="square">
            <a:spAutoFit/>
          </a:bodyPr>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1</a:t>
            </a:r>
            <a:r>
              <a:rPr lang="zh-CN" altLang="en-US" sz="2400" b="0">
                <a:latin typeface="宋体" panose="02010600030101010101" pitchFamily="2" charset="-122"/>
                <a:ea typeface="宋体" panose="02010600030101010101" pitchFamily="2" charset="-122"/>
                <a:cs typeface="宋体" panose="02010600030101010101" pitchFamily="2" charset="-122"/>
              </a:rPr>
              <a:t>、 在项目早期编写一份包括业务需求在内的前景和范围文档，并将它作为添加新需求和修改现有需求的指导</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 合理安排需求开发所需的时间，需求开发活动的工作量应占项目总工作量的</a:t>
            </a:r>
            <a:r>
              <a:rPr lang="en-US" altLang="zh-CN" sz="2400" b="0">
                <a:latin typeface="宋体" panose="02010600030101010101" pitchFamily="2" charset="-122"/>
                <a:ea typeface="宋体" panose="02010600030101010101" pitchFamily="2" charset="-122"/>
                <a:cs typeface="宋体" panose="02010600030101010101" pitchFamily="2" charset="-122"/>
              </a:rPr>
              <a:t>10%-15%</a:t>
            </a:r>
            <a:r>
              <a:rPr lang="zh-CN" altLang="en-US"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3</a:t>
            </a:r>
            <a:r>
              <a:rPr lang="zh-CN" altLang="en-US" sz="2400" b="0">
                <a:latin typeface="宋体" panose="02010600030101010101" pitchFamily="2" charset="-122"/>
                <a:ea typeface="宋体" panose="02010600030101010101" pitchFamily="2" charset="-122"/>
                <a:cs typeface="宋体" panose="02010600030101010101" pitchFamily="2" charset="-122"/>
              </a:rPr>
              <a:t>、 强调市场调研、构建原型并成立客户小组，小组负责尽早并经常获取对新产品前景的反馈信息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4</a:t>
            </a:r>
            <a:r>
              <a:rPr lang="zh-CN" altLang="en-US" sz="2400" b="0">
                <a:latin typeface="宋体" panose="02010600030101010101" pitchFamily="2" charset="-122"/>
                <a:ea typeface="宋体" panose="02010600030101010101" pitchFamily="2" charset="-122"/>
                <a:cs typeface="宋体" panose="02010600030101010101" pitchFamily="2" charset="-122"/>
              </a:rPr>
              <a:t>、 向客户询问以获得相应的质量特性需求，例如性能、易使用性、完整性和可靠性需求。尽可能精确的在软件需求规格说明中，对这些非功能性需求及其验收标准编写文档。</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5</a:t>
            </a:r>
            <a:r>
              <a:rPr lang="zh-CN" altLang="en-US" sz="2400" b="0">
                <a:latin typeface="宋体" panose="02010600030101010101" pitchFamily="2" charset="-122"/>
                <a:ea typeface="宋体" panose="02010600030101010101" pitchFamily="2" charset="-122"/>
                <a:cs typeface="宋体" panose="02010600030101010101" pitchFamily="2" charset="-122"/>
              </a:rPr>
              <a:t>、 确定主要客户，并采用产品代言人的方法，保证有足够的客户代表的积极参与，确保由合适的人对需求做出权威性的决策。</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6</a:t>
            </a:r>
            <a:r>
              <a:rPr lang="zh-CN" altLang="en-US" sz="2400" b="0">
                <a:latin typeface="宋体" panose="02010600030101010101" pitchFamily="2" charset="-122"/>
                <a:ea typeface="宋体" panose="02010600030101010101" pitchFamily="2" charset="-122"/>
                <a:cs typeface="宋体" panose="02010600030101010101" pitchFamily="2" charset="-122"/>
              </a:rPr>
              <a:t>、 尽量识别客户可能做出的任何假设。提出自由回答的问题来鼓励客户分享更多的想法、期望、主意、信息和关注点，而不是我们以其他方式所听到的。</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7</a:t>
            </a:r>
            <a:r>
              <a:rPr lang="zh-CN" altLang="en-US" sz="2400" b="0">
                <a:latin typeface="宋体" panose="02010600030101010101" pitchFamily="2" charset="-122"/>
                <a:ea typeface="宋体" panose="02010600030101010101" pitchFamily="2" charset="-122"/>
                <a:cs typeface="宋体" panose="02010600030101010101" pitchFamily="2" charset="-122"/>
              </a:rPr>
              <a:t>、 通过逆向工程发现的需求编写成文档，让客户评审这些需求，以确保其正确定和相关性。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endParaRPr lang="zh-CN" altLang="en-US" sz="2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pic>
        <p:nvPicPr>
          <p:cNvPr id="4" name="图片 3" descr="U%N[ALE6$U87MQ(@Q)B8ON2"/>
          <p:cNvPicPr>
            <a:picLocks noChangeAspect="1"/>
          </p:cNvPicPr>
          <p:nvPr/>
        </p:nvPicPr>
        <p:blipFill>
          <a:blip r:embed="rId1"/>
          <a:stretch>
            <a:fillRect/>
          </a:stretch>
        </p:blipFill>
        <p:spPr>
          <a:xfrm>
            <a:off x="2942590" y="929005"/>
            <a:ext cx="6100445" cy="5720715"/>
          </a:xfrm>
          <a:prstGeom prst="rect">
            <a:avLst/>
          </a:prstGeom>
        </p:spPr>
      </p:pic>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2130425"/>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267"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产品</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3" name="组合 62"/>
          <p:cNvGrpSpPr/>
          <p:nvPr/>
        </p:nvGrpSpPr>
        <p:grpSpPr>
          <a:xfrm>
            <a:off x="10450513" y="1344613"/>
            <a:ext cx="1166812" cy="1330325"/>
            <a:chOff x="2124455" y="3164311"/>
            <a:chExt cx="348828" cy="472326"/>
          </a:xfrm>
        </p:grpSpPr>
        <p:sp>
          <p:nvSpPr>
            <p:cNvPr id="11269" name="Oval 54"/>
            <p:cNvSpPr/>
            <p:nvPr/>
          </p:nvSpPr>
          <p:spPr>
            <a:xfrm>
              <a:off x="2247953" y="3287809"/>
              <a:ext cx="101832" cy="101832"/>
            </a:xfrm>
            <a:prstGeom prst="ellipse">
              <a:avLst/>
            </a:prstGeom>
            <a:noFill/>
            <a:ln w="30163" cap="rnd" cmpd="sng">
              <a:solidFill>
                <a:srgbClr val="D8494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1270" name="Freeform 55"/>
            <p:cNvSpPr/>
            <p:nvPr/>
          </p:nvSpPr>
          <p:spPr>
            <a:xfrm>
              <a:off x="2124455" y="3164311"/>
              <a:ext cx="348828" cy="472326"/>
            </a:xfrm>
            <a:custGeom>
              <a:avLst/>
              <a:gdLst/>
              <a:ahLst/>
              <a:cxnLst>
                <a:cxn ang="0">
                  <a:pos x="248796" y="331141"/>
                </a:cxn>
                <a:cxn ang="0">
                  <a:pos x="174414" y="472326"/>
                </a:cxn>
                <a:cxn ang="0">
                  <a:pos x="102596" y="331141"/>
                </a:cxn>
                <a:cxn ang="0">
                  <a:pos x="0" y="174555"/>
                </a:cxn>
                <a:cxn ang="0">
                  <a:pos x="174414" y="0"/>
                </a:cxn>
                <a:cxn ang="0">
                  <a:pos x="348828" y="174555"/>
                </a:cxn>
                <a:cxn ang="0">
                  <a:pos x="248796" y="331141"/>
                </a:cxn>
              </a:cxnLst>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cmpd="sng">
              <a:solidFill>
                <a:srgbClr val="D84943"/>
              </a:solidFill>
              <a:prstDash val="solid"/>
              <a:round/>
              <a:headEnd type="none" w="med" len="med"/>
              <a:tailEnd type="none" w="med" len="med"/>
            </a:ln>
          </p:spPr>
          <p:txBody>
            <a:bodyPr/>
            <a:p>
              <a:endParaRPr lang="zh-CN" altLang="en-US"/>
            </a:p>
          </p:txBody>
        </p:sp>
      </p:grpSp>
      <p:sp>
        <p:nvSpPr>
          <p:cNvPr id="6" name="文本框 5"/>
          <p:cNvSpPr txBox="1"/>
          <p:nvPr/>
        </p:nvSpPr>
        <p:spPr>
          <a:xfrm>
            <a:off x="1638300" y="1101725"/>
            <a:ext cx="3975100" cy="723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程序</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0" name="表格 -1"/>
          <p:cNvGraphicFramePr/>
          <p:nvPr/>
        </p:nvGraphicFramePr>
        <p:xfrm>
          <a:off x="1638300" y="1916113"/>
          <a:ext cx="7415213" cy="4618038"/>
        </p:xfrm>
        <a:graphic>
          <a:graphicData uri="http://schemas.openxmlformats.org/drawingml/2006/table">
            <a:tbl>
              <a:tblPr firstRow="1" bandRow="1">
                <a:tableStyleId>{5940675A-B579-460E-94D1-54222C63F5DA}</a:tableStyleId>
              </a:tblPr>
              <a:tblGrid>
                <a:gridCol w="3148965"/>
                <a:gridCol w="4265930"/>
              </a:tblGrid>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名称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软件工程系列课程教学辅助网站</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所用</a:t>
                      </a:r>
                      <a:r>
                        <a:rPr lang="zh-CN" altLang="en-US" sz="2400" b="0">
                          <a:latin typeface="Times New Roman" panose="02020603050405020304" charset="0"/>
                          <a:cs typeface="Times New Roman" panose="02020603050405020304" charset="0"/>
                        </a:rPr>
                        <a:t>编程语言</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HTML</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CSS</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JavaScript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需求开发</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Power Designer/</a:t>
                      </a:r>
                      <a:r>
                        <a:rPr lang="en-US" altLang="zh-CN" sz="2400" b="0">
                          <a:latin typeface="Times New Roman" panose="02020603050405020304" charset="0"/>
                          <a:cs typeface="Times New Roman" panose="02020603050405020304" charset="0"/>
                        </a:rPr>
                        <a:t> Microsoft Office </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系统设计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Power Designer</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项目规划</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Microsoft Project</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配置管理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SourceTree</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GitHub</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服务器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Windows</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78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开发平台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Tomcat</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
                                          </p:val>
                                        </p:tav>
                                        <p:tav tm="100000">
                                          <p:val>
                                            <p:strVal val="#ppt_x"/>
                                          </p:val>
                                        </p:tav>
                                      </p:tavLst>
                                    </p:anim>
                                    <p:anim calcmode="lin" valueType="num">
                                      <p:cBhvr>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291"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产品</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63" name="组合 62"/>
          <p:cNvGrpSpPr/>
          <p:nvPr/>
        </p:nvGrpSpPr>
        <p:grpSpPr>
          <a:xfrm>
            <a:off x="10450513" y="1344613"/>
            <a:ext cx="1166812" cy="1330325"/>
            <a:chOff x="2124455" y="3164311"/>
            <a:chExt cx="348828" cy="472326"/>
          </a:xfrm>
        </p:grpSpPr>
        <p:sp>
          <p:nvSpPr>
            <p:cNvPr id="12293" name="Oval 54"/>
            <p:cNvSpPr/>
            <p:nvPr/>
          </p:nvSpPr>
          <p:spPr>
            <a:xfrm>
              <a:off x="2247953" y="3287809"/>
              <a:ext cx="101832" cy="101832"/>
            </a:xfrm>
            <a:prstGeom prst="ellipse">
              <a:avLst/>
            </a:prstGeom>
            <a:noFill/>
            <a:ln w="30163" cap="rnd" cmpd="sng">
              <a:solidFill>
                <a:srgbClr val="D84943"/>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2294" name="Freeform 55"/>
            <p:cNvSpPr/>
            <p:nvPr/>
          </p:nvSpPr>
          <p:spPr>
            <a:xfrm>
              <a:off x="2124455" y="3164311"/>
              <a:ext cx="348828" cy="472326"/>
            </a:xfrm>
            <a:custGeom>
              <a:avLst/>
              <a:gdLst/>
              <a:ahLst/>
              <a:cxnLst>
                <a:cxn ang="0">
                  <a:pos x="248796" y="331141"/>
                </a:cxn>
                <a:cxn ang="0">
                  <a:pos x="174414" y="472326"/>
                </a:cxn>
                <a:cxn ang="0">
                  <a:pos x="102596" y="331141"/>
                </a:cxn>
                <a:cxn ang="0">
                  <a:pos x="0" y="174555"/>
                </a:cxn>
                <a:cxn ang="0">
                  <a:pos x="174414" y="0"/>
                </a:cxn>
                <a:cxn ang="0">
                  <a:pos x="348828" y="174555"/>
                </a:cxn>
                <a:cxn ang="0">
                  <a:pos x="248796" y="331141"/>
                </a:cxn>
              </a:cxnLst>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noFill/>
            <a:ln w="30163" cap="rnd" cmpd="sng">
              <a:solidFill>
                <a:srgbClr val="D84943"/>
              </a:solidFill>
              <a:prstDash val="solid"/>
              <a:round/>
              <a:headEnd type="none" w="med" len="med"/>
              <a:tailEnd type="none" w="med" len="med"/>
            </a:ln>
          </p:spPr>
          <p:txBody>
            <a:bodyPr/>
            <a:p>
              <a:endParaRPr lang="zh-CN" altLang="en-US"/>
            </a:p>
          </p:txBody>
        </p:sp>
      </p:grpSp>
      <p:sp>
        <p:nvSpPr>
          <p:cNvPr id="7" name="文本框 6"/>
          <p:cNvSpPr txBox="1"/>
          <p:nvPr/>
        </p:nvSpPr>
        <p:spPr>
          <a:xfrm>
            <a:off x="1204913" y="873125"/>
            <a:ext cx="3975100" cy="725488"/>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文件</a:t>
            </a: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8" name="表格 7"/>
          <p:cNvGraphicFramePr/>
          <p:nvPr/>
        </p:nvGraphicFramePr>
        <p:xfrm>
          <a:off x="1204595" y="1511300"/>
          <a:ext cx="7650480" cy="5852160"/>
        </p:xfrm>
        <a:graphic>
          <a:graphicData uri="http://schemas.openxmlformats.org/drawingml/2006/table">
            <a:tbl>
              <a:tblPr firstRow="1" bandRow="1">
                <a:tableStyleId>{5940675A-B579-460E-94D1-54222C63F5DA}</a:tableStyleId>
              </a:tblPr>
              <a:tblGrid>
                <a:gridCol w="1014095"/>
                <a:gridCol w="3965575"/>
                <a:gridCol w="968375"/>
                <a:gridCol w="1702435"/>
              </a:tblGrid>
              <a:tr h="0">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编号</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名称</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形式</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marL="0" indent="0" algn="l">
                        <a:buNone/>
                      </a:pPr>
                      <a:r>
                        <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rPr>
                        <a:t>介质</a:t>
                      </a:r>
                      <a:endParaRPr lang="zh-CN" altLang="en-US" sz="2000" b="0">
                        <a:solidFill>
                          <a:schemeClr val="tx1"/>
                        </a:solidFill>
                        <a:highlight>
                          <a:srgbClr val="D7D7D7"/>
                        </a:highlight>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项目可行性报告</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项目总体</a:t>
                      </a:r>
                      <a:r>
                        <a:rPr lang="zh-CN" altLang="en-US" sz="2000" b="0">
                          <a:solidFill>
                            <a:schemeClr val="tx1"/>
                          </a:solidFill>
                          <a:uFillTx/>
                          <a:latin typeface="Calibri" panose="020F0502020204030204" charset="0"/>
                          <a:ea typeface="Calibri" panose="020F0502020204030204" charset="0"/>
                          <a:cs typeface="Calibri" panose="020F0502020204030204" charset="0"/>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项目章程</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《QA</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6</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7</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8</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9</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10</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11</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测试计划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12</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13</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培训计划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14</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3520">
                <a:tc>
                  <a:txBody>
                    <a:bodyPr/>
                    <a:p>
                      <a:pPr marL="0" indent="0" algn="l">
                        <a:buNone/>
                      </a:pPr>
                      <a:r>
                        <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15</a:t>
                      </a:r>
                      <a:endParaRPr lang="en-US" altLang="zh-CN"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项目</a:t>
                      </a:r>
                      <a:r>
                        <a:rPr lang="zh-CN" altLang="en-US" sz="2000" b="0">
                          <a:solidFill>
                            <a:schemeClr val="tx1"/>
                          </a:solidFill>
                          <a:uFillTx/>
                          <a:latin typeface="Calibri" panose="020F0502020204030204" charset="0"/>
                          <a:ea typeface="Calibri" panose="020F0502020204030204" charset="0"/>
                          <a:cs typeface="Calibri" panose="020F0502020204030204" charset="0"/>
                        </a:rPr>
                        <a:t>总结报告</a:t>
                      </a:r>
                      <a:endParaRPr lang="zh-CN" altLang="en-US" sz="2000" b="0">
                        <a:solidFill>
                          <a:schemeClr val="tx1"/>
                        </a:solidFill>
                        <a:uFillTx/>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文档</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rPr>
                        <a:t>电子</a:t>
                      </a:r>
                      <a:endParaRPr lang="zh-CN" altLang="en-US" sz="20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
                                          </p:val>
                                        </p:tav>
                                        <p:tav tm="100000">
                                          <p:val>
                                            <p:strVal val="#ppt_x"/>
                                          </p:val>
                                        </p:tav>
                                      </p:tavLst>
                                    </p:anim>
                                    <p:anim calcmode="lin" valueType="num">
                                      <p:cBhvr>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3321</Words>
  <Application>WPS 演示</Application>
  <PresentationFormat>自定义</PresentationFormat>
  <Paragraphs>509</Paragraphs>
  <Slides>27</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27</vt:i4>
      </vt:variant>
    </vt:vector>
  </HeadingPairs>
  <TitlesOfParts>
    <vt:vector size="40" baseType="lpstr">
      <vt:lpstr>Arial</vt:lpstr>
      <vt:lpstr>宋体</vt:lpstr>
      <vt:lpstr>Wingdings</vt:lpstr>
      <vt:lpstr>方正兰亭纤黑_GBK</vt:lpstr>
      <vt:lpstr>冬青黑体简体中文 W3</vt:lpstr>
      <vt:lpstr>Times New Roman</vt:lpstr>
      <vt:lpstr>Calibri</vt:lpstr>
      <vt:lpstr>微软雅黑</vt:lpstr>
      <vt:lpstr>Arial Unicode MS</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250</cp:revision>
  <dcterms:created xsi:type="dcterms:W3CDTF">2015-05-16T06:06:00Z</dcterms:created>
  <dcterms:modified xsi:type="dcterms:W3CDTF">2017-11-02T04:05:14Z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